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60" r:id="rId4"/>
    <p:sldId id="261" r:id="rId5"/>
    <p:sldId id="257" r:id="rId6"/>
    <p:sldId id="281" r:id="rId7"/>
    <p:sldId id="262" r:id="rId8"/>
    <p:sldId id="273" r:id="rId9"/>
    <p:sldId id="263" r:id="rId10"/>
    <p:sldId id="282" r:id="rId11"/>
    <p:sldId id="264" r:id="rId12"/>
    <p:sldId id="283" r:id="rId13"/>
    <p:sldId id="284" r:id="rId14"/>
    <p:sldId id="285" r:id="rId15"/>
    <p:sldId id="286" r:id="rId16"/>
    <p:sldId id="274" r:id="rId17"/>
    <p:sldId id="288" r:id="rId18"/>
    <p:sldId id="293" r:id="rId19"/>
    <p:sldId id="294" r:id="rId20"/>
    <p:sldId id="266" r:id="rId21"/>
    <p:sldId id="275" r:id="rId22"/>
    <p:sldId id="289" r:id="rId23"/>
    <p:sldId id="290" r:id="rId24"/>
    <p:sldId id="291" r:id="rId25"/>
    <p:sldId id="292" r:id="rId26"/>
    <p:sldId id="267" r:id="rId27"/>
    <p:sldId id="287" r:id="rId28"/>
    <p:sldId id="276" r:id="rId29"/>
    <p:sldId id="277" r:id="rId30"/>
    <p:sldId id="278" r:id="rId31"/>
    <p:sldId id="279" r:id="rId32"/>
    <p:sldId id="280" r:id="rId33"/>
    <p:sldId id="296" r:id="rId34"/>
    <p:sldId id="295" r:id="rId35"/>
    <p:sldId id="299" r:id="rId36"/>
    <p:sldId id="298" r:id="rId37"/>
    <p:sldId id="297" r:id="rId38"/>
    <p:sldId id="300" r:id="rId39"/>
    <p:sldId id="302" r:id="rId40"/>
    <p:sldId id="303" r:id="rId41"/>
    <p:sldId id="308" r:id="rId42"/>
    <p:sldId id="307" r:id="rId43"/>
    <p:sldId id="306" r:id="rId44"/>
    <p:sldId id="305" r:id="rId45"/>
    <p:sldId id="304" r:id="rId46"/>
    <p:sldId id="301" r:id="rId47"/>
    <p:sldId id="309" r:id="rId48"/>
    <p:sldId id="25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BE5"/>
    <a:srgbClr val="F905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9" autoAdjust="0"/>
    <p:restoredTop sz="95954" autoAdjust="0"/>
  </p:normalViewPr>
  <p:slideViewPr>
    <p:cSldViewPr snapToGrid="0">
      <p:cViewPr varScale="1">
        <p:scale>
          <a:sx n="106" d="100"/>
          <a:sy n="106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9DB00-658F-48C5-8AF9-038D8BAD0A69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4925F-5203-42D5-A7B6-BA95DB41C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Abner Baptist Church.</a:t>
            </a:r>
          </a:p>
          <a:p>
            <a:endParaRPr lang="en-US" dirty="0"/>
          </a:p>
          <a:p>
            <a:r>
              <a:rPr lang="en-US" dirty="0"/>
              <a:t>It’s wonderful to see all of your bright smiling faces this morning.</a:t>
            </a:r>
          </a:p>
          <a:p>
            <a:endParaRPr lang="en-US" dirty="0"/>
          </a:p>
          <a:p>
            <a:r>
              <a:rPr lang="en-US" dirty="0"/>
              <a:t>I want to introduce myself in case any of you don’t know me.</a:t>
            </a:r>
          </a:p>
          <a:p>
            <a:endParaRPr lang="en-US" dirty="0"/>
          </a:p>
          <a:p>
            <a:r>
              <a:rPr lang="en-US" dirty="0"/>
              <a:t>My name is Tony DeGonia.</a:t>
            </a:r>
          </a:p>
          <a:p>
            <a:endParaRPr lang="en-US" dirty="0"/>
          </a:p>
          <a:p>
            <a:r>
              <a:rPr lang="en-US" dirty="0"/>
              <a:t>I do hold a position here at the church.  It is NOT Music Minister…</a:t>
            </a:r>
          </a:p>
          <a:p>
            <a:endParaRPr lang="en-US" dirty="0"/>
          </a:p>
          <a:p>
            <a:r>
              <a:rPr lang="en-US" dirty="0"/>
              <a:t>I am the Director of Technology for Abner Baptist Church.</a:t>
            </a:r>
          </a:p>
          <a:p>
            <a:endParaRPr lang="en-US" dirty="0"/>
          </a:p>
          <a:p>
            <a:r>
              <a:rPr lang="en-US" dirty="0"/>
              <a:t>I want everyone to pray for this church to attract a Music Leader, because until we get one that is good at you might be stuck with one that is just willing.</a:t>
            </a:r>
          </a:p>
          <a:p>
            <a:endParaRPr lang="en-US" dirty="0"/>
          </a:p>
          <a:p>
            <a:r>
              <a:rPr lang="en-US" dirty="0"/>
              <a:t>If this is what GOD wants me to do, I will do it until I am old and gray and can barely croak out the words, or for the next six months or so, whichever comes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3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Let’s welcome each other, the guests and greet your neighbor, Shake someone’ hand, give them a hug and make them feel WELCOME!!!!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0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Miss Margaret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Helen Brand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Gail Brand (</a:t>
            </a: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Brother Dale’s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daughter-in-law)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 for </a:t>
            </a:r>
            <a:r>
              <a:rPr lang="en-US" sz="12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Israel</a:t>
            </a:r>
            <a:endParaRPr lang="en-US" sz="12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 for the United States, and our first responders, who are under attack too often.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Our military and our leaders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Tony and Cayse DeGonia – Pray for Tony to be blessed with gainful employment again soon.</a:t>
            </a:r>
            <a:endParaRPr lang="en-US" sz="1200" dirty="0">
              <a:latin typeface="Catamaran" pitchFamily="2" charset="0"/>
              <a:cs typeface="Catamar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4925F-5203-42D5-A7B6-BA95DB41CC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7BC6-84AB-C7EE-4B4B-C81FB7293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D8B2C-06C3-09B0-81C1-6CF695479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0B0A6-A78E-CF9A-71D1-FBB19C64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FB28-A0C3-47A2-8815-00B7BAFAB7A3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525B8-F7F3-D90A-3BD3-74FE281B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2D63-B049-21D9-BEBB-89474F51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21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E25C-D3FC-6E3A-6185-73994667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A0190-D385-6B2D-C48F-07AFB44C5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FEA2-A7AD-16BC-DBDE-A11396DC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150A-DE9D-4F84-8A3B-AE377D166DB8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8107-DEDA-4889-5578-02763926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7C0CB-1EA4-E0E2-5A66-97BD1B58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3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12EE2-A6FE-14D0-1CF4-1706024A6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2442F-2B14-6B03-4854-2162B1532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A342-7E02-9245-5804-616668D9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354-5E48-4313-A66A-99D34D57EDDB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341F0-3E5F-C78B-3DD0-3F07BE4F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5BF6F-5094-A525-061F-3F274D2E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EDEC1-3947-D8BB-6143-536B0C165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FD35E-C4E0-BA70-318F-F9A158ED7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849A3-BB45-02AD-B0F2-29120D92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9179-74F1-4981-9B1A-1569C859BD22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23E1B-FE06-4077-DC05-04F2D0E9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F6D58-6960-1710-3DB6-748C0430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C3D6-C111-D97F-A0CD-D8045393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D7D1F-3E72-22C0-6460-089529629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93628-7EA8-AB4F-6FDE-0E3E786B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F9DF-CC3D-4652-B7F1-E7325A47877A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DC6A-997D-21CF-072B-AB831CE1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A85AC-D98E-7214-08A9-F82A621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9B07-E349-65AB-D7FB-5A529C6D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1941-5986-CBDF-7A78-E257F3C325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164BD-04CA-8CFD-33A5-30C689FC0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59E1D-F7EA-8755-6BA5-BB1BC91F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8420-8FCD-4723-A48B-EC14BD9EA2BB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5C3F0-A3B4-0A8E-F3C4-90F08463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81EB5-6D3B-0E43-84FF-FF486611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5B66-91AE-9B5B-F64C-392CF5F6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9C2C0-7D6C-CD80-E26E-4CCF3478E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7DD50-F8CC-940C-FAE1-34C3CE72B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7386F-A060-DFFF-73DD-242387D03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5522D-733E-F976-29B5-752AF3D3F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F86B7A-EBC7-7AE9-1565-D2CDA520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5D22-901B-4E90-8601-62C6B0028E9C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5D686-7724-85AA-3E92-E7BF83CA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213B4-3876-025C-CC63-ED093143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6AE1-8728-CFE5-DB3D-A5AA1F90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C376A-ED79-4661-4170-CBCFA57B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51C6-6593-4558-BEDD-27BDE934B43C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FCDA-EBD7-D4DC-D604-A25DE1D4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EAD42-877A-441D-F951-9A66383B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29883-1338-81AA-B157-35310114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4AC3-5C83-4EA1-9389-5D8CD96A7721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C02CB-35BD-2DE1-006B-F3B9FC8D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90C5-D855-1039-AB2E-9DAC0EFF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2255-7A93-B50A-D8F6-207508E1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5B6B-828D-0611-AE92-07200E389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D2706-558D-F207-DAC8-64C775AE1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05052-7F72-2109-AF9C-A91B97EA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6137-C8C7-4290-B36E-585F67D43046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0842E-4420-1426-A999-6B781436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092C8-42CB-B691-C377-18D0C248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8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7DC6-8AB8-FEA1-E53F-64EC3FF10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FB28E-4A2A-1BA5-692F-B63184B2A3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11248-2471-C431-981F-EC97FE56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1757C-1232-2C2D-49B6-39246973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E7F5-B8D8-4B30-8840-BB827AAC471A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56C8B-D548-83E0-D7E8-80619B73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493DD-9A17-38CD-4753-88CCA9F5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2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32DAF-4025-4251-480A-0B6908B4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386E-4DD2-EDB8-1878-41AF2C10E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7D97-BFFB-CFD5-E4D2-C1793234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14D1A-133E-4C83-B02A-7CB9A7BF6124}" type="datetime2">
              <a:rPr lang="en-US" smtClean="0"/>
              <a:t>Thursday, December 21,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6DC5-6691-90DB-51C6-B83CA269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5309-C254-E05D-486B-4D0F9433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DD29-287F-45EC-9B16-7A920F826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1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ner-baptist.org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CAB78-E333-5754-B5B6-F2DD99EDA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6"/>
          <a:stretch/>
        </p:blipFill>
        <p:spPr>
          <a:xfrm>
            <a:off x="-66933" y="0"/>
            <a:ext cx="12258933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A2B55D-E3D9-26CB-EDE1-69F8F15638D0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 Minutes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E9DE8AD3-D20D-4ADB-062C-A625E6FD7B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12" y="5404671"/>
            <a:ext cx="2709531" cy="71806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F53E734-B24C-AA18-B1D3-F84C5B41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6415" y="481097"/>
            <a:ext cx="3400425" cy="609302"/>
          </a:xfrm>
        </p:spPr>
        <p:txBody>
          <a:bodyPr/>
          <a:lstStyle/>
          <a:p>
            <a:pPr algn="ctr"/>
            <a:fld id="{941EF96C-B7B7-4220-9FBD-AAD469F3515D}" type="datetime2">
              <a:rPr lang="en-US" sz="2000" smtClean="0">
                <a:solidFill>
                  <a:schemeClr val="bg1"/>
                </a:solidFill>
              </a:rPr>
              <a:pPr algn="ctr"/>
              <a:t>Friday, December 22, 2023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1AAF8D-6F29-9968-A884-2794F5141BD3}"/>
              </a:ext>
            </a:extLst>
          </p:cNvPr>
          <p:cNvSpPr/>
          <p:nvPr/>
        </p:nvSpPr>
        <p:spPr>
          <a:xfrm>
            <a:off x="-66934" y="6636190"/>
            <a:ext cx="12258933" cy="221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E3D32-9530-C3FC-E6AC-FAC3D1DB701A}"/>
              </a:ext>
            </a:extLst>
          </p:cNvPr>
          <p:cNvSpPr/>
          <p:nvPr/>
        </p:nvSpPr>
        <p:spPr>
          <a:xfrm>
            <a:off x="-66933" y="6699564"/>
            <a:ext cx="12258933" cy="158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B5F1F-94E0-20AD-881B-24BAF80BE53A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2 Minutes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62A6D-991B-6628-59F4-A6BC2FE6B224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3 Minutes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4B39C-E0B6-8996-7C6B-CBA6D52AD99E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4 Minutes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ED1C3E-D5E7-3419-1388-90BEE714AB6D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5 Minutes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0B3EF-9767-9774-6415-DDDFD96BF8AB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6 Minutes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F6B5CB-0AE9-AE99-635E-20533BC53737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7 Minutes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E7119D-AB71-B527-2B7D-832802FCF943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8 Minutes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9902F-F095-00DE-3D10-44E8A7C3914B}"/>
              </a:ext>
            </a:extLst>
          </p:cNvPr>
          <p:cNvSpPr/>
          <p:nvPr/>
        </p:nvSpPr>
        <p:spPr>
          <a:xfrm>
            <a:off x="594404" y="4613818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9 Minutes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64F837-DBB4-5026-A429-E829DBB28637}"/>
              </a:ext>
            </a:extLst>
          </p:cNvPr>
          <p:cNvSpPr/>
          <p:nvPr/>
        </p:nvSpPr>
        <p:spPr>
          <a:xfrm>
            <a:off x="590550" y="4613817"/>
            <a:ext cx="4904510" cy="16994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10 Minutes</a:t>
            </a:r>
          </a:p>
        </p:txBody>
      </p:sp>
      <p:pic>
        <p:nvPicPr>
          <p:cNvPr id="24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D17FBAF-15DF-B386-E696-8A6EDDF3A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75772"/>
            <a:ext cx="6345212" cy="10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6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600000">
        <p14:flash/>
      </p:transition>
    </mc:Choice>
    <mc:Fallback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4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0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00"/>
                            </p:stCondLst>
                            <p:childTnLst>
                              <p:par>
                                <p:cTn id="6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40000"/>
                            </p:stCondLst>
                            <p:childTnLst>
                              <p:par>
                                <p:cTn id="7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00"/>
                            </p:stCondLst>
                            <p:childTnLst>
                              <p:par>
                                <p:cTn id="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I’ll fly away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#54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1726A79-0025-A25B-0F8C-E248D7CAF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#54 I’ll fly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324540"/>
            <a:ext cx="1142274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Some glad morning when this life is over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To a home on God's celestial shore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B11D705-1524-F9E2-0B37-8344CA7F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0990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#54 I’ll fly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587262" y="1786204"/>
            <a:ext cx="109682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away, oh, Glory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When I die, Hallelujah, by and by</a:t>
            </a:r>
            <a:b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369A3AB-1886-DE18-35B0-23AA1DE9E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562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#54 I’ll fly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324540"/>
            <a:ext cx="1140153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Just a few more weary days and then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To a land where joy shall never end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</a:p>
        </p:txBody>
      </p:sp>
      <p:pic>
        <p:nvPicPr>
          <p:cNvPr id="2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1D9843E-067A-11F3-3B8A-6492871B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009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#54 I’ll fly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18671" y="1786204"/>
            <a:ext cx="114015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away, oh, Glory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When I die, Hallelujah, by and by</a:t>
            </a:r>
            <a:br>
              <a:rPr lang="en-US" sz="60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DD3F37B-6D6B-CE0D-82E5-CAEA5787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731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628650" y="339863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#54 I’ll fly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52EDC-E08A-C0C3-8D39-E22C2D4D4DD3}"/>
              </a:ext>
            </a:extLst>
          </p:cNvPr>
          <p:cNvSpPr txBox="1"/>
          <p:nvPr/>
        </p:nvSpPr>
        <p:spPr>
          <a:xfrm>
            <a:off x="628650" y="1513919"/>
            <a:ext cx="1140153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Yeah, when I die, Hallelujah,</a:t>
            </a:r>
          </a:p>
          <a:p>
            <a:pPr algn="l"/>
            <a:r>
              <a:rPr lang="en-US" sz="60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by and by</a:t>
            </a:r>
          </a:p>
          <a:p>
            <a:pPr algn="l"/>
            <a:br>
              <a:rPr lang="en-US" sz="2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13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I'll fly away</a:t>
            </a:r>
            <a:endParaRPr lang="en-US" sz="6000" b="0" i="0" dirty="0">
              <a:solidFill>
                <a:schemeClr val="bg1"/>
              </a:solidFill>
              <a:effectLst/>
              <a:latin typeface="Catamaran" pitchFamily="2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2BE5792-2E99-A701-9C0C-B94BCA59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819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228849"/>
            <a:ext cx="11201400" cy="3328988"/>
          </a:xfrm>
        </p:spPr>
        <p:txBody>
          <a:bodyPr>
            <a:noAutofit/>
          </a:bodyPr>
          <a:lstStyle/>
          <a:p>
            <a:r>
              <a:rPr lang="en-US" sz="103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Away in the manger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395287" y="4301132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#279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#279 Away in the manger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163321"/>
            <a:ext cx="112256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Away in a manger, no crib for a bed,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little Lord Jesus laid down His sweet head.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stars in the sky all looked down where He lay,</a:t>
            </a:r>
            <a:br>
              <a:rPr lang="en-US" sz="4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little Lord Jesus, asleep on the hay.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02174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#279 Away in the manger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1761972"/>
            <a:ext cx="112256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cattle are lowing, the Baby awakes,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The little Lord Jesus, no crying He makes.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 love Thee, Lord Jesus! Look down from the sky,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And stay by my side until morning is nigh.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082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1" y="291398"/>
            <a:ext cx="1137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#279 Away in the manger</a:t>
            </a:r>
          </a:p>
        </p:txBody>
      </p:sp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8EE9B9C-A89E-C5AA-5848-838C4567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2CFFBC-5447-F2BF-A734-D043C5280C8D}"/>
              </a:ext>
            </a:extLst>
          </p:cNvPr>
          <p:cNvSpPr txBox="1"/>
          <p:nvPr/>
        </p:nvSpPr>
        <p:spPr>
          <a:xfrm>
            <a:off x="385761" y="2010654"/>
            <a:ext cx="115014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Be near me, Lord Jesus! I ask Thee to stay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Close by me forever, and love me, I pray.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Bless all the dear children in Thy tender care,</a:t>
            </a:r>
          </a:p>
          <a:p>
            <a:r>
              <a:rPr lang="en-US" sz="48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And fit us for heaven, to live with Thee there.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0627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C57D95-3755-D3B2-72C7-FF9FA002D5F6}"/>
              </a:ext>
            </a:extLst>
          </p:cNvPr>
          <p:cNvSpPr/>
          <p:nvPr/>
        </p:nvSpPr>
        <p:spPr>
          <a:xfrm>
            <a:off x="0" y="0"/>
            <a:ext cx="7534275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ross on a rock with the sun setting behind it&#10;&#10;Description automatically generated">
            <a:extLst>
              <a:ext uri="{FF2B5EF4-FFF2-40B4-BE49-F238E27FC236}">
                <a16:creationId xmlns:a16="http://schemas.microsoft.com/office/drawing/2014/main" id="{7F4B8823-7182-0BEA-6561-53151B737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188953" cy="6926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D5BD20-4616-8DF6-54A1-74D455417D44}"/>
              </a:ext>
            </a:extLst>
          </p:cNvPr>
          <p:cNvSpPr/>
          <p:nvPr/>
        </p:nvSpPr>
        <p:spPr>
          <a:xfrm>
            <a:off x="-20909" y="-1"/>
            <a:ext cx="6120338" cy="69262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C2F298-E4B1-106F-85F7-FF4C08D08342}"/>
              </a:ext>
            </a:extLst>
          </p:cNvPr>
          <p:cNvSpPr/>
          <p:nvPr/>
        </p:nvSpPr>
        <p:spPr>
          <a:xfrm>
            <a:off x="6083428" y="0"/>
            <a:ext cx="6105523" cy="6926263"/>
          </a:xfrm>
          <a:prstGeom prst="rect">
            <a:avLst/>
          </a:pr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55779-06E3-76DA-ADB2-F37D13854682}"/>
              </a:ext>
            </a:extLst>
          </p:cNvPr>
          <p:cNvSpPr txBox="1"/>
          <p:nvPr/>
        </p:nvSpPr>
        <p:spPr>
          <a:xfrm>
            <a:off x="295275" y="37147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Order of Service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436D73-2F37-4D52-A5A6-2F6B4F415581}"/>
              </a:ext>
            </a:extLst>
          </p:cNvPr>
          <p:cNvSpPr txBox="1"/>
          <p:nvPr/>
        </p:nvSpPr>
        <p:spPr>
          <a:xfrm>
            <a:off x="381000" y="1267698"/>
            <a:ext cx="53244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The Morning Greeting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Merry Christmas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Men’s Meeting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Remind everyone of the website: </a:t>
            </a: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https://www.abner-baptist.org</a:t>
            </a:r>
            <a:endParaRPr lang="en-US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Music (Singing)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I’ll Fly Away #54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Away in the Manger #279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Offering (Scott and Walter)</a:t>
            </a:r>
            <a:endParaRPr lang="en-US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Silent Night, Holy Night #278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Sermon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If you do only one thing…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What a friend we have in Jesus #295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Alter Call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Closing Prayer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CF0B33FD-0B61-409B-3097-3A23ED6F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70D9669-1A45-1351-94D5-ACD5B501833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5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Offering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Scott and Walter</a:t>
            </a:r>
          </a:p>
        </p:txBody>
      </p:sp>
      <p:pic>
        <p:nvPicPr>
          <p:cNvPr id="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571F8B4-9521-11F8-6572-635FD2669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523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228849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Silent night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528637" y="4428430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in our blue hymnals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#278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8569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#278 Silent Night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Silent night! Holy night!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All is calm, all is bright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’round yon virgin mother and child!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Holy infant, so tender and mild,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sleep in heavenly peace,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sleep in heavenly peace.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2772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#278 Silent Night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Silent night! Holy night!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Shepherds quake at the sight.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Glories stream from heaven afar,</a:t>
            </a:r>
          </a:p>
          <a:p>
            <a:r>
              <a:rPr lang="en-US" sz="5400" b="0" i="0" dirty="0" err="1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heav'nly</a:t>
            </a: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 hosts sing, “Alleluia!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Christ the Savior is born!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Christ the Savior is born!”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9727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#278 Silent Night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Silent night! Holy night!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Son of God, love’s pure light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radiant beams from Thy holy face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with the dawn of redeeming grace,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Jesus, Lord, at Thy birth!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Jesus, Lord, at Thy birth!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6836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85D72-F7AE-79DB-8A7C-86428E79FD98}"/>
              </a:ext>
            </a:extLst>
          </p:cNvPr>
          <p:cNvSpPr txBox="1"/>
          <p:nvPr/>
        </p:nvSpPr>
        <p:spPr>
          <a:xfrm>
            <a:off x="385762" y="291398"/>
            <a:ext cx="487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#278 Silent Night</a:t>
            </a:r>
          </a:p>
        </p:txBody>
      </p:sp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EEDD34-D796-B211-8B64-FD83AB6F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03E70-7BCC-EFA3-F90F-15B58D19E97B}"/>
              </a:ext>
            </a:extLst>
          </p:cNvPr>
          <p:cNvSpPr txBox="1"/>
          <p:nvPr/>
        </p:nvSpPr>
        <p:spPr>
          <a:xfrm>
            <a:off x="385762" y="1115641"/>
            <a:ext cx="105434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Silent night! Holy night!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Wondrous star, lend thy light;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with the angels let us sing</a:t>
            </a:r>
          </a:p>
          <a:p>
            <a: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“</a:t>
            </a: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Alleluia" to our King: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“Christ the Savior is born!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Christ the Savior is born.”</a:t>
            </a:r>
            <a:endParaRPr lang="en-US" sz="54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06169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5799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Prayer for today’s message</a:t>
            </a:r>
            <a:endParaRPr lang="en-US" sz="277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pic>
        <p:nvPicPr>
          <p:cNvPr id="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8269177-D9E2-C270-F022-00D3831C6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57994"/>
            <a:ext cx="978937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If You Do Only One Thing…</a:t>
            </a:r>
            <a:endParaRPr lang="en-US" sz="277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5386982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Brother Dale Brand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pic>
        <p:nvPicPr>
          <p:cNvPr id="13" name="Picture 12" descr="A person in a suit and tie&#10;&#10;Description automatically generated">
            <a:extLst>
              <a:ext uri="{FF2B5EF4-FFF2-40B4-BE49-F238E27FC236}">
                <a16:creationId xmlns:a16="http://schemas.microsoft.com/office/drawing/2014/main" id="{01E8E084-57DE-2913-ED64-4004BDFF1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18" y="1284048"/>
            <a:ext cx="3936394" cy="5573951"/>
          </a:xfrm>
          <a:prstGeom prst="rect">
            <a:avLst/>
          </a:prstGeom>
        </p:spPr>
      </p:pic>
      <p:pic>
        <p:nvPicPr>
          <p:cNvPr id="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8E48E5D-34C3-1972-1FC4-532459DA4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5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504825" y="3077260"/>
            <a:ext cx="10982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Colossians 4:2   “Continue in Prayer</a:t>
            </a:r>
            <a:r>
              <a:rPr lang="en-US" sz="48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and watch in the same with thanksgiving.”</a:t>
            </a:r>
            <a:endParaRPr lang="en-US" sz="4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D901BE2-19BB-980C-11CB-954BD86A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855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Reason #1</a:t>
            </a:r>
            <a:endParaRPr lang="en-US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504825" y="2151727"/>
            <a:ext cx="109823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Devote Yourselves to Prayer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2A5F731-EE9A-5170-1E98-6F73E531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20461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Good Morning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Welcome to Abner Baptist Church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2084F-C2D3-03EB-3248-B2E5BB599E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4940613-BF90-7F40-1142-B3E1B361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Today’s Message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71D4D-A6EC-D22C-A9A7-69EE4FE670A7}"/>
              </a:ext>
            </a:extLst>
          </p:cNvPr>
          <p:cNvGrpSpPr/>
          <p:nvPr/>
        </p:nvGrpSpPr>
        <p:grpSpPr>
          <a:xfrm>
            <a:off x="276428" y="3290549"/>
            <a:ext cx="11391899" cy="1569660"/>
            <a:chOff x="266700" y="3105717"/>
            <a:chExt cx="11391899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5A9677-8E33-C9F7-E1FA-67C7A7F06C73}"/>
                </a:ext>
              </a:extLst>
            </p:cNvPr>
            <p:cNvSpPr txBox="1"/>
            <p:nvPr/>
          </p:nvSpPr>
          <p:spPr>
            <a:xfrm>
              <a:off x="1266824" y="3692241"/>
              <a:ext cx="103917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By praying we will keep our minds on Jesus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B3F721-4240-08F2-1854-6955CA03D983}"/>
                </a:ext>
              </a:extLst>
            </p:cNvPr>
            <p:cNvSpPr txBox="1"/>
            <p:nvPr/>
          </p:nvSpPr>
          <p:spPr>
            <a:xfrm>
              <a:off x="266700" y="3105717"/>
              <a:ext cx="10001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B25380-BE39-6A03-BEB4-9D99A27E261A}"/>
              </a:ext>
            </a:extLst>
          </p:cNvPr>
          <p:cNvGrpSpPr/>
          <p:nvPr/>
        </p:nvGrpSpPr>
        <p:grpSpPr>
          <a:xfrm>
            <a:off x="266699" y="2247899"/>
            <a:ext cx="10125075" cy="1569660"/>
            <a:chOff x="266699" y="2247899"/>
            <a:chExt cx="10125075" cy="15696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A532CF-56B7-D290-8E45-FF4DA456C627}"/>
                </a:ext>
              </a:extLst>
            </p:cNvPr>
            <p:cNvSpPr txBox="1"/>
            <p:nvPr/>
          </p:nvSpPr>
          <p:spPr>
            <a:xfrm>
              <a:off x="1266824" y="2617230"/>
              <a:ext cx="91249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The word devote is also translated as “to adhere to, to persist in, or to busy oneself with”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80C1D5-ABC6-87C1-C066-8CB12808C5F4}"/>
                </a:ext>
              </a:extLst>
            </p:cNvPr>
            <p:cNvSpPr txBox="1"/>
            <p:nvPr/>
          </p:nvSpPr>
          <p:spPr>
            <a:xfrm>
              <a:off x="266699" y="2247899"/>
              <a:ext cx="100012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pic>
        <p:nvPicPr>
          <p:cNvPr id="17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4519D7F-3BF2-8E77-AB7D-DE685769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35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896661"/>
            <a:ext cx="10982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Why should we pray?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03796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#2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333660" y="582570"/>
            <a:ext cx="10989468" cy="1862048"/>
            <a:chOff x="38100" y="582570"/>
            <a:chExt cx="10989468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78743" y="1412588"/>
              <a:ext cx="9648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Because it is our duty as Christians.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342901" y="1583724"/>
            <a:ext cx="10989468" cy="1862048"/>
            <a:chOff x="38100" y="1583724"/>
            <a:chExt cx="10989468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378743" y="2366909"/>
              <a:ext cx="9648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1 Thessalonians 5:17. Tells us to “pray without ceasing.”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58372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CBD667-8DA6-492E-1F01-AC3276F85F8D}"/>
              </a:ext>
            </a:extLst>
          </p:cNvPr>
          <p:cNvGrpSpPr/>
          <p:nvPr/>
        </p:nvGrpSpPr>
        <p:grpSpPr>
          <a:xfrm>
            <a:off x="259769" y="2342445"/>
            <a:ext cx="10989468" cy="1862048"/>
            <a:chOff x="38100" y="2341044"/>
            <a:chExt cx="10989468" cy="18620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AC114B-6E97-15A6-F11D-80784ABEC350}"/>
                </a:ext>
              </a:extLst>
            </p:cNvPr>
            <p:cNvSpPr txBox="1"/>
            <p:nvPr/>
          </p:nvSpPr>
          <p:spPr>
            <a:xfrm>
              <a:off x="1378743" y="3129460"/>
              <a:ext cx="9648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Because we are promised that God hears.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1A03E1-83E3-C410-F7E3-37374CFDBAF4}"/>
                </a:ext>
              </a:extLst>
            </p:cNvPr>
            <p:cNvSpPr txBox="1"/>
            <p:nvPr/>
          </p:nvSpPr>
          <p:spPr>
            <a:xfrm>
              <a:off x="38100" y="234104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967218-6354-9B1C-03EE-19F4D9DA32EE}"/>
              </a:ext>
            </a:extLst>
          </p:cNvPr>
          <p:cNvGrpSpPr/>
          <p:nvPr/>
        </p:nvGrpSpPr>
        <p:grpSpPr>
          <a:xfrm>
            <a:off x="628650" y="3248143"/>
            <a:ext cx="10858500" cy="1862048"/>
            <a:chOff x="628650" y="3248143"/>
            <a:chExt cx="10858500" cy="18620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D05EF1-8C2F-615C-10CD-C85C723A9756}"/>
                </a:ext>
              </a:extLst>
            </p:cNvPr>
            <p:cNvSpPr txBox="1"/>
            <p:nvPr/>
          </p:nvSpPr>
          <p:spPr>
            <a:xfrm>
              <a:off x="1838325" y="3783420"/>
              <a:ext cx="964882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 “The righteous cry, and the Lord heareth, and </a:t>
              </a:r>
              <a:r>
                <a:rPr lang="en-US" sz="3200" dirty="0" err="1">
                  <a:solidFill>
                    <a:srgbClr val="00B0F0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delivereth</a:t>
              </a:r>
              <a:r>
                <a:rPr lang="en-US" sz="3200" dirty="0">
                  <a:solidFill>
                    <a:srgbClr val="00B0F0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 them out of all their troubles”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0BBDEF-AD6C-E0A1-777C-8C7A9B10A074}"/>
                </a:ext>
              </a:extLst>
            </p:cNvPr>
            <p:cNvSpPr txBox="1"/>
            <p:nvPr/>
          </p:nvSpPr>
          <p:spPr>
            <a:xfrm>
              <a:off x="628650" y="3248143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30FDEA-2078-C4FD-51DA-41A7DB73DF6F}"/>
              </a:ext>
            </a:extLst>
          </p:cNvPr>
          <p:cNvGrpSpPr/>
          <p:nvPr/>
        </p:nvGrpSpPr>
        <p:grpSpPr>
          <a:xfrm>
            <a:off x="38100" y="4247184"/>
            <a:ext cx="10989468" cy="1862048"/>
            <a:chOff x="38100" y="4247184"/>
            <a:chExt cx="10989468" cy="18620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2F7617-6537-A024-F279-88D05E438419}"/>
                </a:ext>
              </a:extLst>
            </p:cNvPr>
            <p:cNvSpPr txBox="1"/>
            <p:nvPr/>
          </p:nvSpPr>
          <p:spPr>
            <a:xfrm>
              <a:off x="1378743" y="4965015"/>
              <a:ext cx="9648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Because we need to hear from God.</a:t>
              </a:r>
              <a:endParaRPr lang="en-US" sz="3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83C127-E9DE-E2F8-0607-D61E5ABBA5FD}"/>
                </a:ext>
              </a:extLst>
            </p:cNvPr>
            <p:cNvSpPr txBox="1"/>
            <p:nvPr/>
          </p:nvSpPr>
          <p:spPr>
            <a:xfrm>
              <a:off x="38100" y="424718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d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666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151727"/>
            <a:ext cx="109823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Because we need help to overcome our own will.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1507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#3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135377" y="1838560"/>
            <a:ext cx="9767382" cy="1862048"/>
            <a:chOff x="38100" y="582570"/>
            <a:chExt cx="9767382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78744" y="1133829"/>
              <a:ext cx="84267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/>
              <a:r>
                <a: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When Jesus prayed in the garden he said, not my will but thine.</a:t>
              </a:r>
              <a:endParaRPr lang="en-US" sz="4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135377" y="3022480"/>
            <a:ext cx="9602011" cy="1862048"/>
            <a:chOff x="38100" y="1583724"/>
            <a:chExt cx="9602011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378743" y="2151998"/>
              <a:ext cx="82613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That’s why we pray, so that his will gets done instead of ours.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583724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58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665554"/>
            <a:ext cx="10982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We pray because we need help for what lies ahead of us. 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50382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#4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385762" y="1816982"/>
            <a:ext cx="9767381" cy="1862048"/>
            <a:chOff x="38100" y="582570"/>
            <a:chExt cx="9767381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378743" y="1132231"/>
              <a:ext cx="84267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It might be: Surgery, a job change, some of us are facing some major choices ahead of us.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413470" y="3129557"/>
            <a:ext cx="9602011" cy="1862048"/>
            <a:chOff x="38100" y="1642092"/>
            <a:chExt cx="9602011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378743" y="2086378"/>
              <a:ext cx="82613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chemeClr val="bg1"/>
                  </a:solidFill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P</a:t>
              </a:r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salms says show me thy ways, O Lord teach me thy paths…</a:t>
              </a:r>
              <a:endParaRPr lang="en-US" sz="4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642092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61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1665554"/>
            <a:ext cx="10982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We pray because we need help for what lies ahead of us. 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4809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Reason #5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2489B7-433F-5C15-5831-D2E699F1585A}"/>
              </a:ext>
            </a:extLst>
          </p:cNvPr>
          <p:cNvGrpSpPr/>
          <p:nvPr/>
        </p:nvGrpSpPr>
        <p:grpSpPr>
          <a:xfrm>
            <a:off x="273921" y="1838560"/>
            <a:ext cx="11720053" cy="1862048"/>
            <a:chOff x="38100" y="582570"/>
            <a:chExt cx="11720053" cy="1862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64EDAB-8847-3E0A-90D5-F8FC5FA1DFCA}"/>
                </a:ext>
              </a:extLst>
            </p:cNvPr>
            <p:cNvSpPr txBox="1"/>
            <p:nvPr/>
          </p:nvSpPr>
          <p:spPr>
            <a:xfrm>
              <a:off x="1242554" y="1117953"/>
              <a:ext cx="105155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When I give a Bible to someone, I always write in it: “This Bible will keep you from sin, and sin will keep you from this Bible.”</a:t>
              </a:r>
              <a:endParaRPr lang="en-US" sz="4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5D8927-1627-E685-9B21-FEB72C206FAE}"/>
                </a:ext>
              </a:extLst>
            </p:cNvPr>
            <p:cNvSpPr txBox="1"/>
            <p:nvPr/>
          </p:nvSpPr>
          <p:spPr>
            <a:xfrm>
              <a:off x="38100" y="582570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CCB08-40A9-5E5A-8C6C-1C968783A82F}"/>
              </a:ext>
            </a:extLst>
          </p:cNvPr>
          <p:cNvGrpSpPr/>
          <p:nvPr/>
        </p:nvGrpSpPr>
        <p:grpSpPr>
          <a:xfrm>
            <a:off x="264681" y="3080848"/>
            <a:ext cx="10163169" cy="1862048"/>
            <a:chOff x="38100" y="1642092"/>
            <a:chExt cx="8385534" cy="18620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724895-5C93-BDBF-C5A0-187F3418736C}"/>
                </a:ext>
              </a:extLst>
            </p:cNvPr>
            <p:cNvSpPr txBox="1"/>
            <p:nvPr/>
          </p:nvSpPr>
          <p:spPr>
            <a:xfrm>
              <a:off x="1066801" y="2151171"/>
              <a:ext cx="735683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/>
              <a:r>
                <a:rPr lang="en-US" sz="3200" dirty="0">
                  <a:solidFill>
                    <a:schemeClr val="bg1"/>
                  </a:solidFill>
                  <a:effectLst/>
                  <a:latin typeface="Catamaran" pitchFamily="2" charset="0"/>
                  <a:ea typeface="Calibri" panose="020F0502020204030204" pitchFamily="34" charset="0"/>
                  <a:cs typeface="Catamaran" pitchFamily="2" charset="0"/>
                </a:rPr>
                <a:t>It is us that breaks the communion from God, not Him from us.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BC6CB-1F83-F148-0050-1516D4D809A6}"/>
                </a:ext>
              </a:extLst>
            </p:cNvPr>
            <p:cNvSpPr txBox="1"/>
            <p:nvPr/>
          </p:nvSpPr>
          <p:spPr>
            <a:xfrm>
              <a:off x="38100" y="1642092"/>
              <a:ext cx="102870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bg1">
                      <a:alpha val="50000"/>
                    </a:schemeClr>
                  </a:solidFill>
                  <a:latin typeface="Acumin Pro Ultra Black" panose="020B0A04020202020204" pitchFamily="34" charset="0"/>
                </a:rPr>
                <a:t>b</a:t>
              </a:r>
            </a:p>
          </p:txBody>
        </p:sp>
      </p:grpSp>
      <p:pic>
        <p:nvPicPr>
          <p:cNvPr id="2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02D669-3D39-563F-893E-1DC77815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987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504634" y="2281108"/>
            <a:ext cx="109823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b="1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What a Friend we have in Jesus</a:t>
            </a:r>
            <a:endParaRPr lang="en-US" sz="4000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3867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571624"/>
            <a:ext cx="11201400" cy="3328988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Welcome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385762" y="3779043"/>
            <a:ext cx="11134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Let’s welcome each other, the guests and greet your neighbor</a:t>
            </a: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483BD2C-2DFD-B966-BCE8-075B8917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What a friend we have in Jesus,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all our sins and griefs to bear!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What a privilege to carry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everything to God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69803"/>
      </p:ext>
    </p:extLst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what peace we often forfeit,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O what needless pain we bear,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all because we do not carry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everything to God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10342"/>
      </p:ext>
    </p:extLst>
  </p:cSld>
  <p:clrMapOvr>
    <a:masterClrMapping/>
  </p:clrMapOvr>
  <p:transition spd="slow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Have we trials and temptations?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Is there trouble anywhere?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We should never be discouraged;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take it to the Lord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5514"/>
      </p:ext>
    </p:extLst>
  </p:cSld>
  <p:clrMapOvr>
    <a:masterClrMapping/>
  </p:clrMapOvr>
  <p:transition spd="slow"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Can we find a friend so faithful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who will all our sorrows share?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Jesus knows our every weakness;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take it to the Lord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8120"/>
      </p:ext>
    </p:extLst>
  </p:cSld>
  <p:clrMapOvr>
    <a:masterClrMapping/>
  </p:clrMapOvr>
  <p:transition spd="slow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Are we weak and heavy-laden,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cumbered with a load of care?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Precious Savior, still our refuge--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take it to the Lord in prayer!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5896"/>
      </p:ext>
    </p:extLst>
  </p:cSld>
  <p:clrMapOvr>
    <a:masterClrMapping/>
  </p:clrMapOvr>
  <p:transition spd="slow"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#295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29571"/>
            <a:ext cx="109823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Do your friends despise, forsake you?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Take it to the Lord in prayer!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In his arms he'll take and shield you;</a:t>
            </a:r>
            <a:br>
              <a:rPr lang="en-US" sz="5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Catamaran" pitchFamily="2" charset="0"/>
                <a:cs typeface="Catamaran" pitchFamily="2" charset="0"/>
              </a:rPr>
              <a:t>you will find a solace there.</a:t>
            </a:r>
            <a:endParaRPr lang="en-US" sz="5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80670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 In Closing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385762" y="2896661"/>
            <a:ext cx="109823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Let Us </a:t>
            </a:r>
            <a:r>
              <a:rPr lang="en-US" sz="80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Pray.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0348"/>
      </p:ext>
    </p:extLst>
  </p:cSld>
  <p:clrMapOvr>
    <a:masterClrMapping/>
  </p:clrMapOvr>
  <p:transition spd="slow"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Saturday, December 23,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AB040E4-1326-82D2-4778-178C85F392CA}"/>
              </a:ext>
            </a:extLst>
          </p:cNvPr>
          <p:cNvSpPr txBox="1">
            <a:spLocks/>
          </p:cNvSpPr>
          <p:nvPr/>
        </p:nvSpPr>
        <p:spPr>
          <a:xfrm>
            <a:off x="385762" y="441324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Be Blessed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24AB0-072E-60F9-CF1B-95B3CA4486AA}"/>
              </a:ext>
            </a:extLst>
          </p:cNvPr>
          <p:cNvSpPr txBox="1"/>
          <p:nvPr/>
        </p:nvSpPr>
        <p:spPr>
          <a:xfrm>
            <a:off x="495490" y="1786204"/>
            <a:ext cx="10982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80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Have a very Merry Christmas and we will see you here next Sunday.</a:t>
            </a:r>
            <a:endParaRPr lang="en-US" sz="71400" dirty="0">
              <a:solidFill>
                <a:schemeClr val="bg1"/>
              </a:solidFill>
              <a:effectLst/>
              <a:latin typeface="Catamaran" pitchFamily="2" charset="0"/>
              <a:ea typeface="Calibri" panose="020F0502020204030204" pitchFamily="34" charset="0"/>
              <a:cs typeface="Catamaran" pitchFamily="2" charset="0"/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C8B7FC1-6E13-0B30-7017-4EC48845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6876"/>
      </p:ext>
    </p:extLst>
  </p:cSld>
  <p:clrMapOvr>
    <a:masterClrMapping/>
  </p:clrMapOvr>
  <p:transition spd="slow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cross in a circle&#10;&#10;Description automatically generated">
            <a:extLst>
              <a:ext uri="{FF2B5EF4-FFF2-40B4-BE49-F238E27FC236}">
                <a16:creationId xmlns:a16="http://schemas.microsoft.com/office/drawing/2014/main" id="{DA278BAA-AC7A-E692-229E-084487A4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96" y="-836647"/>
            <a:ext cx="8501204" cy="8501204"/>
          </a:xfrm>
          <a:prstGeom prst="rect">
            <a:avLst/>
          </a:prstGeom>
        </p:spPr>
      </p:pic>
      <p:pic>
        <p:nvPicPr>
          <p:cNvPr id="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A431B26-D943-B669-38CE-FCC8C0E0488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4" y="2622442"/>
            <a:ext cx="10035332" cy="16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01BE4-F1E7-E7F9-830F-291FD009FC69}"/>
              </a:ext>
            </a:extLst>
          </p:cNvPr>
          <p:cNvSpPr txBox="1"/>
          <p:nvPr/>
        </p:nvSpPr>
        <p:spPr>
          <a:xfrm>
            <a:off x="452437" y="4331493"/>
            <a:ext cx="11134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Do we have any prayer requests?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430084-DDF9-5E19-4D31-CE671196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A0D92C5-61C4-48F6-28E7-BB8E86655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48926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earing a face mask&#10;&#10;Description automatically generated">
            <a:extLst>
              <a:ext uri="{FF2B5EF4-FFF2-40B4-BE49-F238E27FC236}">
                <a16:creationId xmlns:a16="http://schemas.microsoft.com/office/drawing/2014/main" id="{5ED4052E-9443-E297-3D26-0ECAA5786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06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C430084-DDF9-5E19-4D31-CE671196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6250" y="634444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F099179-74F1-4981-9B1A-1569C859BD22}" type="datetime2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2EF12-0FCE-0B08-5F0B-D2F2732F0750}"/>
              </a:ext>
            </a:extLst>
          </p:cNvPr>
          <p:cNvSpPr txBox="1"/>
          <p:nvPr/>
        </p:nvSpPr>
        <p:spPr>
          <a:xfrm>
            <a:off x="476250" y="291398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Prayer 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CF18A-C263-9E18-ED54-E3DC9AD0EFB8}"/>
              </a:ext>
            </a:extLst>
          </p:cNvPr>
          <p:cNvSpPr txBox="1"/>
          <p:nvPr/>
        </p:nvSpPr>
        <p:spPr>
          <a:xfrm>
            <a:off x="4688115" y="1523559"/>
            <a:ext cx="72571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Miss Margaret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Mrs. Helen Brand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Gail Brand (</a:t>
            </a:r>
            <a:r>
              <a:rPr lang="en-US" sz="28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Brother Dale’s </a:t>
            </a:r>
            <a:r>
              <a:rPr lang="en-US" sz="2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daughter-in-law)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Pray for </a:t>
            </a:r>
            <a:r>
              <a:rPr lang="en-US" sz="2800" dirty="0">
                <a:solidFill>
                  <a:schemeClr val="bg1"/>
                </a:solidFill>
                <a:effectLst/>
                <a:latin typeface="Catamaran" pitchFamily="2" charset="0"/>
                <a:ea typeface="Calibri" panose="020F0502020204030204" pitchFamily="34" charset="0"/>
                <a:cs typeface="Catamaran" pitchFamily="2" charset="0"/>
              </a:rPr>
              <a:t>Israel</a:t>
            </a:r>
            <a:endParaRPr lang="en-US" sz="2800" dirty="0">
              <a:solidFill>
                <a:schemeClr val="bg1"/>
              </a:solidFill>
              <a:latin typeface="Catamaran" pitchFamily="2" charset="0"/>
              <a:cs typeface="Catamaran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Pray for the United States, and our first responders, who are under attack too often.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Our military and our leaders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Tony and Cayse DeGonia – Pray for Tony to be blessed with gainful employment again soon.</a:t>
            </a:r>
            <a:endParaRPr lang="en-US" sz="2800" dirty="0">
              <a:latin typeface="Catamaran" pitchFamily="2" charset="0"/>
              <a:cs typeface="Catamaran" pitchFamily="2" charset="0"/>
            </a:endParaRPr>
          </a:p>
        </p:txBody>
      </p:sp>
      <p:pic>
        <p:nvPicPr>
          <p:cNvPr id="1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B0F5EA5-481A-9300-378D-8CA2D9DB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315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29D7-81FC-C763-CA69-6072F854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66924"/>
            <a:ext cx="11201400" cy="3328988"/>
          </a:xfrm>
        </p:spPr>
        <p:txBody>
          <a:bodyPr>
            <a:noAutofit/>
          </a:bodyPr>
          <a:lstStyle/>
          <a:p>
            <a:r>
              <a:rPr lang="en-US" sz="12400" dirty="0">
                <a:solidFill>
                  <a:schemeClr val="bg1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smtClean="0">
                <a:solidFill>
                  <a:schemeClr val="bg1"/>
                </a:solidFill>
              </a:rPr>
              <a:t>Friday, December 22, 2023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50128B-910A-F5D4-3858-F7EEB483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936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raying with hands folded over a bible&#10;&#10;Description automatically generated">
            <a:extLst>
              <a:ext uri="{FF2B5EF4-FFF2-40B4-BE49-F238E27FC236}">
                <a16:creationId xmlns:a16="http://schemas.microsoft.com/office/drawing/2014/main" id="{E3270F7A-F36A-183C-9B83-46C311BC8E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2702"/>
          <a:stretch/>
        </p:blipFill>
        <p:spPr>
          <a:xfrm>
            <a:off x="0" y="0"/>
            <a:ext cx="121913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65668-1AB1-6045-447C-C943848C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4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  <a:latin typeface="Catamaran" pitchFamily="2" charset="0"/>
                <a:cs typeface="Catamaran" pitchFamily="2" charset="0"/>
              </a:rPr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7F62-6284-7581-F2FB-7600A0C6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962"/>
            <a:ext cx="10915650" cy="4702175"/>
          </a:xfrm>
        </p:spPr>
        <p:txBody>
          <a:bodyPr>
            <a:normAutofit lnSpcReduction="10000"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Wishing all a Merry Christmas and a Happy New Year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The second (2</a:t>
            </a:r>
            <a:r>
              <a:rPr lang="en-US" sz="4800" baseline="30000" dirty="0">
                <a:solidFill>
                  <a:schemeClr val="bg1"/>
                </a:solidFill>
              </a:rPr>
              <a:t>nd</a:t>
            </a:r>
            <a:r>
              <a:rPr lang="en-US" sz="4800" dirty="0">
                <a:solidFill>
                  <a:schemeClr val="bg1"/>
                </a:solidFill>
              </a:rPr>
              <a:t>) Saturday of each month we will be holding a brother meeting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bg1"/>
                </a:solidFill>
              </a:rPr>
              <a:t>Don’t forget about our new website @https://www.abner-baptist.org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B3136-994A-AFB0-F81C-B85AFF36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9179-74F1-4981-9B1A-1569C859BD22}" type="datetime2">
              <a:rPr lang="en-US" smtClean="0"/>
              <a:t>Friday, December 22, 2023</a:t>
            </a:fld>
            <a:endParaRPr lang="en-US"/>
          </a:p>
        </p:txBody>
      </p:sp>
      <p:pic>
        <p:nvPicPr>
          <p:cNvPr id="8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9940CC2-07B9-504C-ECE3-4D45C0C96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035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700BCFE-2416-96E6-23DF-C1C6A26AC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49"/>
          <a:stretch/>
        </p:blipFill>
        <p:spPr>
          <a:xfrm>
            <a:off x="1" y="-1"/>
            <a:ext cx="12196762" cy="68580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1C6C-C37A-CA52-1D5A-BCB7DFDB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10312"/>
            <a:ext cx="2743200" cy="365125"/>
          </a:xfrm>
        </p:spPr>
        <p:txBody>
          <a:bodyPr/>
          <a:lstStyle/>
          <a:p>
            <a:fld id="{AF099179-74F1-4981-9B1A-1569C859BD22}" type="datetime2">
              <a:rPr lang="en-US" b="1" smtClean="0">
                <a:solidFill>
                  <a:schemeClr val="tx1"/>
                </a:solidFill>
              </a:rPr>
              <a:t>Friday, December 22, 2023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F3F5A-D761-1CBC-010D-68C5456C0925}"/>
              </a:ext>
            </a:extLst>
          </p:cNvPr>
          <p:cNvSpPr txBox="1"/>
          <p:nvPr/>
        </p:nvSpPr>
        <p:spPr>
          <a:xfrm>
            <a:off x="2000250" y="1001975"/>
            <a:ext cx="4705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90551"/>
                </a:solidFill>
                <a:latin typeface="Catamaran" pitchFamily="2" charset="0"/>
                <a:cs typeface="Catamaran" pitchFamily="2" charset="0"/>
              </a:rPr>
              <a:t>Let’s get ready to</a:t>
            </a:r>
          </a:p>
        </p:txBody>
      </p:sp>
      <p:pic>
        <p:nvPicPr>
          <p:cNvPr id="13" name="Content Placeholder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93DADBB6-EBD8-A920-5EF5-ED424C775CB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6069012"/>
            <a:ext cx="3772624" cy="6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1550</Words>
  <Application>Microsoft Office PowerPoint</Application>
  <PresentationFormat>Widescreen</PresentationFormat>
  <Paragraphs>245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Acumin Pro Ultra Black</vt:lpstr>
      <vt:lpstr>Arial</vt:lpstr>
      <vt:lpstr>Calibri</vt:lpstr>
      <vt:lpstr>Calibri Light</vt:lpstr>
      <vt:lpstr>Catamaran</vt:lpstr>
      <vt:lpstr>Office Theme</vt:lpstr>
      <vt:lpstr>PowerPoint Presentation</vt:lpstr>
      <vt:lpstr>PowerPoint Presentation</vt:lpstr>
      <vt:lpstr>Good Morning</vt:lpstr>
      <vt:lpstr>Welcome</vt:lpstr>
      <vt:lpstr>Prayer Requests</vt:lpstr>
      <vt:lpstr>PowerPoint Presentation</vt:lpstr>
      <vt:lpstr>Announcements</vt:lpstr>
      <vt:lpstr>Announcements</vt:lpstr>
      <vt:lpstr>PowerPoint Presentation</vt:lpstr>
      <vt:lpstr>I’ll fly 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Away in the manger</vt:lpstr>
      <vt:lpstr>PowerPoint Presentation</vt:lpstr>
      <vt:lpstr>PowerPoint Presentation</vt:lpstr>
      <vt:lpstr>PowerPoint Presentation</vt:lpstr>
      <vt:lpstr>Offering</vt:lpstr>
      <vt:lpstr>Silent night</vt:lpstr>
      <vt:lpstr>PowerPoint Presentation</vt:lpstr>
      <vt:lpstr>PowerPoint Presentation</vt:lpstr>
      <vt:lpstr>PowerPoint Presentation</vt:lpstr>
      <vt:lpstr>PowerPoint Presentation</vt:lpstr>
      <vt:lpstr>Prayer for today’s message</vt:lpstr>
      <vt:lpstr>If You Do Only One Thing…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DeGonia</dc:creator>
  <cp:lastModifiedBy>Tony DeGonia</cp:lastModifiedBy>
  <cp:revision>2</cp:revision>
  <dcterms:created xsi:type="dcterms:W3CDTF">2023-12-21T08:12:06Z</dcterms:created>
  <dcterms:modified xsi:type="dcterms:W3CDTF">2023-12-24T05:27:59Z</dcterms:modified>
</cp:coreProperties>
</file>